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8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1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Chirau\Documents\COFSP\Activity\Starjumpers%20Formative%20Assessment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hirau\Documents\COFSP\Activity\Starjumpers%20Formative%20Assessment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hirau\Documents\COFSP\Activity\Starjumpers%20Formative%20Assessment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hirau\Documents\COFSP\Activity\Starjumpers%20Formative%20Assessmen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 vs. Post Assessment Scores for 55 Students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Pre-Assessment Average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Sheet1!$D$61</c:f>
              <c:numCache>
                <c:formatCode>0.0</c:formatCode>
                <c:ptCount val="1"/>
                <c:pt idx="0">
                  <c:v>61.818181818181813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14-470C-8414-D748A4071FE1}"/>
            </c:ext>
          </c:extLst>
        </c:ser>
        <c:ser>
          <c:idx val="1"/>
          <c:order val="1"/>
          <c:tx>
            <c:v>Post-Assessment Average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877745940783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14-470C-8414-D748A4071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Sheet1!$E$61</c:f>
              <c:numCache>
                <c:formatCode>0.0</c:formatCode>
                <c:ptCount val="1"/>
                <c:pt idx="0">
                  <c:v>82.626262626262601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14-470C-8414-D748A4071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48288"/>
        <c:axId val="23549824"/>
        <c:axId val="0"/>
      </c:bar3DChart>
      <c:catAx>
        <c:axId val="2354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49824"/>
        <c:crosses val="autoZero"/>
        <c:auto val="1"/>
        <c:lblAlgn val="ctr"/>
        <c:lblOffset val="100"/>
        <c:noMultiLvlLbl val="0"/>
      </c:catAx>
      <c:valAx>
        <c:axId val="235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Percentage Correct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4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Improvement</a:t>
            </a:r>
            <a:r>
              <a:rPr lang="en-US" baseline="0"/>
              <a:t> of Overall Assessment for 55 students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Sheet1!$F$60</c:f>
              <c:strCache>
                <c:ptCount val="1"/>
                <c:pt idx="0">
                  <c:v>Students that did not improve afterwards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Sheet1!$F$61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1-494C-858D-87B5E1A52E3D}"/>
            </c:ext>
          </c:extLst>
        </c:ser>
        <c:ser>
          <c:idx val="1"/>
          <c:order val="1"/>
          <c:tx>
            <c:strRef>
              <c:f>Sheet1!$G$60</c:f>
              <c:strCache>
                <c:ptCount val="1"/>
                <c:pt idx="0">
                  <c:v>Students that did improve afterwards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Sheet1!$G$61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B1-494C-858D-87B5E1A52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85920"/>
        <c:axId val="23587456"/>
        <c:axId val="0"/>
      </c:bar3DChart>
      <c:catAx>
        <c:axId val="23585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87456"/>
        <c:crosses val="autoZero"/>
        <c:auto val="1"/>
        <c:lblAlgn val="ctr"/>
        <c:lblOffset val="100"/>
        <c:noMultiLvlLbl val="0"/>
      </c:catAx>
      <c:valAx>
        <c:axId val="235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0863124134493"/>
          <c:y val="0.41878535387817911"/>
          <c:w val="0.29149502369862679"/>
          <c:h val="0.28101175012480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Trigonometry Assessment Questions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Sheet1!$R$61</c:f>
              <c:strCache>
                <c:ptCount val="1"/>
                <c:pt idx="0">
                  <c:v>Pre-Assessment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Sheet1!$N$63:$P$63</c:f>
              <c:strCache>
                <c:ptCount val="3"/>
                <c:pt idx="0">
                  <c:v>Q6 Incorrect</c:v>
                </c:pt>
                <c:pt idx="1">
                  <c:v>Q8 Incorrect</c:v>
                </c:pt>
                <c:pt idx="2">
                  <c:v>Q9 Incorrect</c:v>
                </c:pt>
              </c:strCache>
            </c:strRef>
          </c:cat>
          <c:val>
            <c:numRef>
              <c:f>Sheet1!$N$64:$P$64</c:f>
              <c:numCache>
                <c:formatCode>General</c:formatCode>
                <c:ptCount val="3"/>
                <c:pt idx="0">
                  <c:v>18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28-4591-8560-6BA44218F5BC}"/>
            </c:ext>
          </c:extLst>
        </c:ser>
        <c:ser>
          <c:idx val="1"/>
          <c:order val="1"/>
          <c:tx>
            <c:strRef>
              <c:f>Sheet1!$R$62</c:f>
              <c:strCache>
                <c:ptCount val="1"/>
                <c:pt idx="0">
                  <c:v>Post-Assessment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Sheet1!$N$63:$P$63</c:f>
              <c:strCache>
                <c:ptCount val="3"/>
                <c:pt idx="0">
                  <c:v>Q6 Incorrect</c:v>
                </c:pt>
                <c:pt idx="1">
                  <c:v>Q8 Incorrect</c:v>
                </c:pt>
                <c:pt idx="2">
                  <c:v>Q9 Incorrect</c:v>
                </c:pt>
              </c:strCache>
            </c:strRef>
          </c:cat>
          <c:val>
            <c:numRef>
              <c:f>Sheet1!$N$65:$P$65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28-4591-8560-6BA44218F5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360832"/>
        <c:axId val="24362368"/>
        <c:axId val="0"/>
      </c:bar3DChart>
      <c:catAx>
        <c:axId val="2436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62368"/>
        <c:crosses val="autoZero"/>
        <c:auto val="1"/>
        <c:lblAlgn val="ctr"/>
        <c:lblOffset val="100"/>
        <c:noMultiLvlLbl val="0"/>
      </c:catAx>
      <c:valAx>
        <c:axId val="243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6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</a:t>
            </a:r>
            <a:r>
              <a:rPr lang="en-US" baseline="0"/>
              <a:t> Trigonometry Questions Correct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Sheet1!$R$61</c:f>
              <c:strCache>
                <c:ptCount val="1"/>
                <c:pt idx="0">
                  <c:v>Pre-Assessment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Sheet1!$M$64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6F-4B95-8521-C42516F766A7}"/>
            </c:ext>
          </c:extLst>
        </c:ser>
        <c:ser>
          <c:idx val="1"/>
          <c:order val="1"/>
          <c:tx>
            <c:strRef>
              <c:f>Sheet1!$R$62</c:f>
              <c:strCache>
                <c:ptCount val="1"/>
                <c:pt idx="0">
                  <c:v>Post-Assessment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Sheet1!$A$61</c:f>
              <c:numCache>
                <c:formatCode>General</c:formatCode>
                <c:ptCount val="1"/>
                <c:pt idx="0">
                  <c:v>55</c:v>
                </c:pt>
              </c:numCache>
            </c:numRef>
          </c:cat>
          <c:val>
            <c:numRef>
              <c:f>Sheet1!$M$65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6F-4B95-8521-C42516F766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423040"/>
        <c:axId val="24424832"/>
        <c:axId val="0"/>
      </c:bar3DChart>
      <c:catAx>
        <c:axId val="2442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424832"/>
        <c:crosses val="autoZero"/>
        <c:auto val="1"/>
        <c:lblAlgn val="ctr"/>
        <c:lblOffset val="100"/>
        <c:noMultiLvlLbl val="0"/>
      </c:catAx>
      <c:valAx>
        <c:axId val="2442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6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8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3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438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7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56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60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63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6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1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8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7DB7-EBEB-46D1-B00B-AAE2A0420FAE}" type="datetimeFigureOut">
              <a:rPr lang="en-US" smtClean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437D8B-85F5-4157-9A83-90A5F76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Chirau J. Patel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Aerospace Engineering 2017</a:t>
            </a:r>
          </a:p>
          <a:p>
            <a:r>
              <a:rPr lang="en-US" dirty="0"/>
              <a:t>University of Cincinnati</a:t>
            </a:r>
          </a:p>
          <a:p>
            <a:r>
              <a:rPr lang="en-US" dirty="0" smtClean="0"/>
              <a:t>Choose Ohio First Fellow at </a:t>
            </a:r>
            <a:r>
              <a:rPr lang="en-US" b="1" dirty="0"/>
              <a:t>Indian Hill High School </a:t>
            </a:r>
            <a:r>
              <a:rPr lang="en-US" dirty="0"/>
              <a:t>and St. Xavier High School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5711" y="6157609"/>
            <a:ext cx="302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“RET is funded by the National Science Foundation, grant #EEC -1404766.”</a:t>
            </a:r>
          </a:p>
        </p:txBody>
      </p:sp>
    </p:spTree>
    <p:extLst>
      <p:ext uri="{BB962C8B-B14F-4D97-AF65-F5344CB8AC3E}">
        <p14:creationId xmlns:p14="http://schemas.microsoft.com/office/powerpoint/2010/main" val="279655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7"/>
            <a:ext cx="105156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Unit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Common Core for High School Geometry: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Define trigonometric ratios and solve problems involving right triangles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83" y="2664971"/>
            <a:ext cx="8709112" cy="217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Activity Highlights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Starjumpers: Trig Explorers in Space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51300"/>
            <a:ext cx="7324725" cy="47092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rebuchet MS" panose="020B0603020202020204" pitchFamily="34" charset="0"/>
              </a:rPr>
              <a:t>Guiding Questions: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1) How could trigonometry be applicable in space?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2) What are some variables that could affect the design of straw rockets?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3) How could I make a straw rocket that will land in the target zone?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4) What are important ideas &amp; observations I should keep in mind?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5) What purpose do our group roles play?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6) What drives real-life engineering design?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Trebuchet MS" panose="020B0603020202020204" pitchFamily="34" charset="0"/>
              </a:rPr>
              <a:t>Objectives: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1) Perform trigonometric calculations to determine where a rocket should land within a target planet zone.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2) Build a straw rocket with preallocated materials through an iterative process.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3) Successfully launch a straw rocket within a target zone distance of 5 to 8 feet.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4) Document design iterations during the activity.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rebuchet MS" panose="020B0603020202020204" pitchFamily="34" charset="0"/>
              </a:rPr>
              <a:t>5) Be able to discuss future suggestions based off experience through the activity.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-14" r="21496"/>
          <a:stretch/>
        </p:blipFill>
        <p:spPr>
          <a:xfrm rot="5400000">
            <a:off x="8785037" y="1432531"/>
            <a:ext cx="2249993" cy="28875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t="23641" r="26041" b="23568"/>
          <a:stretch/>
        </p:blipFill>
        <p:spPr>
          <a:xfrm>
            <a:off x="8460537" y="4210555"/>
            <a:ext cx="2893263" cy="22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46"/>
            <a:ext cx="105156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Students built straw rockets with limited materials and within a limited timeframe to reach a target zone</a:t>
            </a:r>
          </a:p>
          <a:p>
            <a:r>
              <a:rPr lang="en-US" dirty="0">
                <a:latin typeface="Trebuchet MS" panose="020B0603020202020204" pitchFamily="34" charset="0"/>
              </a:rPr>
              <a:t>Students solved trigonometry calculations to get to the next stages of the activity: planet zone launches</a:t>
            </a:r>
          </a:p>
          <a:p>
            <a:r>
              <a:rPr lang="en-US" dirty="0">
                <a:latin typeface="Trebuchet MS" panose="020B0603020202020204" pitchFamily="34" charset="0"/>
              </a:rPr>
              <a:t>Fierce competition also promoted a furthest distance component amongst groups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7575" r="17976" b="31126"/>
          <a:stretch/>
        </p:blipFill>
        <p:spPr>
          <a:xfrm>
            <a:off x="7290898" y="285258"/>
            <a:ext cx="4638050" cy="303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0324" r="13201" b="12268"/>
          <a:stretch/>
        </p:blipFill>
        <p:spPr>
          <a:xfrm>
            <a:off x="7290898" y="3457257"/>
            <a:ext cx="4592661" cy="29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6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64"/>
            <a:ext cx="105156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45369" cy="472757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Application to Real World: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The use of limited time and materials helped simulate the constraints of a real-life engineering project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Through the iterative use of: design, build, test, students got a taste of a real-world engineering project life cycle</a:t>
            </a:r>
          </a:p>
          <a:p>
            <a:r>
              <a:rPr lang="en-US" dirty="0">
                <a:latin typeface="Trebuchet MS" panose="020B0603020202020204" pitchFamily="34" charset="0"/>
              </a:rPr>
              <a:t>Career Awareness: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This activity helped students see real-life careers in aerospace and other forms of general engineering, as well as mathematics and physics pertaining to space</a:t>
            </a:r>
          </a:p>
          <a:p>
            <a:r>
              <a:rPr lang="en-US" dirty="0">
                <a:latin typeface="Trebuchet MS" panose="020B0603020202020204" pitchFamily="34" charset="0"/>
              </a:rPr>
              <a:t>Societal Impact: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Better thinkers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Creative designers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Space and engineering design process aware students</a:t>
            </a:r>
          </a:p>
          <a:p>
            <a:pPr lvl="1"/>
            <a:endParaRPr lang="en-US" dirty="0">
              <a:latin typeface="Trebuchet MS" panose="020B0603020202020204" pitchFamily="34" charset="0"/>
            </a:endParaRPr>
          </a:p>
          <a:p>
            <a:pPr lvl="1"/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"/>
          <a:stretch/>
        </p:blipFill>
        <p:spPr>
          <a:xfrm rot="5400000">
            <a:off x="6295359" y="551976"/>
            <a:ext cx="3191888" cy="241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/>
        </p:blipFill>
        <p:spPr>
          <a:xfrm rot="5400000">
            <a:off x="8833996" y="538570"/>
            <a:ext cx="3190693" cy="244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480611" y="3899836"/>
            <a:ext cx="3285539" cy="24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0"/>
            <a:ext cx="105156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Evidence of Student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89246"/>
              </p:ext>
            </p:extLst>
          </p:nvPr>
        </p:nvGraphicFramePr>
        <p:xfrm>
          <a:off x="1752600" y="1032985"/>
          <a:ext cx="4143375" cy="243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53655791"/>
              </p:ext>
            </p:extLst>
          </p:nvPr>
        </p:nvGraphicFramePr>
        <p:xfrm>
          <a:off x="1752599" y="3619501"/>
          <a:ext cx="4143375" cy="31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288360"/>
              </p:ext>
            </p:extLst>
          </p:nvPr>
        </p:nvGraphicFramePr>
        <p:xfrm>
          <a:off x="6066471" y="1032985"/>
          <a:ext cx="4143375" cy="312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80344784"/>
              </p:ext>
            </p:extLst>
          </p:nvPr>
        </p:nvGraphicFramePr>
        <p:xfrm>
          <a:off x="6066470" y="4305301"/>
          <a:ext cx="4143375" cy="242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65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Future Improvements:</a:t>
            </a:r>
          </a:p>
          <a:p>
            <a:r>
              <a:rPr lang="en-US" dirty="0">
                <a:latin typeface="Trebuchet MS" panose="020B0603020202020204" pitchFamily="34" charset="0"/>
              </a:rPr>
              <a:t>Clear up the trig questions more in-depth</a:t>
            </a:r>
          </a:p>
          <a:p>
            <a:r>
              <a:rPr lang="en-US" dirty="0">
                <a:latin typeface="Trebuchet MS" panose="020B0603020202020204" pitchFamily="34" charset="0"/>
              </a:rPr>
              <a:t>Eliminate the second planet zone launch because students did not launch for it as often</a:t>
            </a:r>
          </a:p>
          <a:p>
            <a:r>
              <a:rPr lang="en-US" dirty="0">
                <a:latin typeface="Trebuchet MS" panose="020B0603020202020204" pitchFamily="34" charset="0"/>
              </a:rPr>
              <a:t>Allow more time for calculations and for the build and test process</a:t>
            </a:r>
          </a:p>
          <a:p>
            <a:r>
              <a:rPr lang="en-US" dirty="0">
                <a:latin typeface="Trebuchet MS" panose="020B0603020202020204" pitchFamily="34" charset="0"/>
              </a:rPr>
              <a:t>Not show a straw rocket model- this allows for the most creative and unseen designs</a:t>
            </a:r>
          </a:p>
          <a:p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Successes:</a:t>
            </a:r>
          </a:p>
          <a:p>
            <a:r>
              <a:rPr lang="en-US" dirty="0">
                <a:latin typeface="Trebuchet MS" panose="020B0603020202020204" pitchFamily="34" charset="0"/>
              </a:rPr>
              <a:t>Every single group was excited and engaged</a:t>
            </a:r>
          </a:p>
          <a:p>
            <a:r>
              <a:rPr lang="en-US" dirty="0">
                <a:latin typeface="Trebuchet MS" panose="020B0603020202020204" pitchFamily="34" charset="0"/>
              </a:rPr>
              <a:t>They were able to apply and understand trigonometry</a:t>
            </a:r>
          </a:p>
          <a:p>
            <a:r>
              <a:rPr lang="en-US" dirty="0">
                <a:latin typeface="Trebuchet MS" panose="020B0603020202020204" pitchFamily="34" charset="0"/>
              </a:rPr>
              <a:t>Students launched their rockets with near-perfect accuracy to their planet zone coordinates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1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467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Facet</vt:lpstr>
      <vt:lpstr>Chirau J. Patel</vt:lpstr>
      <vt:lpstr>Unit Overview</vt:lpstr>
      <vt:lpstr>Activity Highlights Starjumpers: Trig Explorers in Space </vt:lpstr>
      <vt:lpstr>Activities</vt:lpstr>
      <vt:lpstr>ACS</vt:lpstr>
      <vt:lpstr>Evidence of Student Learning</vt:lpstr>
      <vt:lpstr>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Chirau J. Patel</dc:title>
  <dc:creator>Chirau</dc:creator>
  <cp:lastModifiedBy>Debora A Liberi</cp:lastModifiedBy>
  <cp:revision>11</cp:revision>
  <dcterms:created xsi:type="dcterms:W3CDTF">2017-02-14T16:04:48Z</dcterms:created>
  <dcterms:modified xsi:type="dcterms:W3CDTF">2017-02-16T21:20:00Z</dcterms:modified>
</cp:coreProperties>
</file>